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umni@dimaniagricschool.org.z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alumni@dimaniagricschool.org.z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alumni@dimaniagricschool.org.z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alumni@dimaniagricschool.org.za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alumni@dimaniagricschool.org.z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5C5AA-51DC-4AE4-8273-A0077D513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Communication</a:t>
            </a:r>
            <a:r>
              <a:rPr lang="en-GB"/>
              <a:t>, </a:t>
            </a:r>
            <a:r>
              <a:rPr lang="en-GB" smtClean="0"/>
              <a:t>Marketing &amp; Events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03906-442D-410A-B408-A05215548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4330" y="1351722"/>
            <a:ext cx="9490282" cy="5075582"/>
          </a:xfrm>
        </p:spPr>
        <p:txBody>
          <a:bodyPr>
            <a:noAutofit/>
          </a:bodyPr>
          <a:lstStyle/>
          <a:p>
            <a:r>
              <a:rPr lang="en-GB" sz="1400" b="1" dirty="0"/>
              <a:t>Structure: </a:t>
            </a:r>
          </a:p>
          <a:p>
            <a:pPr marL="0" indent="0">
              <a:buNone/>
            </a:pPr>
            <a:r>
              <a:rPr lang="en-GB" sz="1200" dirty="0"/>
              <a:t>      Convenor: co-ordinates and convenes meetings of the subcommittee</a:t>
            </a:r>
          </a:p>
          <a:p>
            <a:pPr marL="0" indent="0">
              <a:buNone/>
            </a:pPr>
            <a:r>
              <a:rPr lang="en-GB" sz="1200" dirty="0"/>
              <a:t>       </a:t>
            </a:r>
            <a:r>
              <a:rPr lang="en-GB" sz="1200" b="1" dirty="0"/>
              <a:t>Lead:</a:t>
            </a:r>
            <a:r>
              <a:rPr lang="en-GB" sz="1200" dirty="0"/>
              <a:t> Events Management  </a:t>
            </a:r>
            <a:r>
              <a:rPr lang="en-GB" sz="1200" b="1" dirty="0"/>
              <a:t>Lead:</a:t>
            </a:r>
            <a:r>
              <a:rPr lang="en-GB" sz="1200" dirty="0"/>
              <a:t> Content Development  </a:t>
            </a:r>
            <a:r>
              <a:rPr lang="en-GB" sz="1200" b="1" dirty="0"/>
              <a:t>Lead:</a:t>
            </a:r>
            <a:r>
              <a:rPr lang="en-GB" sz="1200" dirty="0"/>
              <a:t> Social Media      </a:t>
            </a:r>
          </a:p>
          <a:p>
            <a:r>
              <a:rPr lang="en-GB" sz="1400" b="1" dirty="0"/>
              <a:t>Key Objectives: </a:t>
            </a:r>
          </a:p>
          <a:p>
            <a:pPr marL="571500" lvl="1" indent="-171450">
              <a:buFont typeface="Wingdings" panose="05000000000000000000" pitchFamily="2" charset="2"/>
              <a:buChar char="Ø"/>
            </a:pPr>
            <a:r>
              <a:rPr lang="en-GB" sz="1200" dirty="0"/>
              <a:t>Ensuring Alumni receives communication updates (Alumni Spokesperson)</a:t>
            </a:r>
          </a:p>
          <a:p>
            <a:pPr marL="571500" lvl="1" indent="-171450">
              <a:buFont typeface="Wingdings" panose="05000000000000000000" pitchFamily="2" charset="2"/>
              <a:buChar char="Ø"/>
            </a:pPr>
            <a:r>
              <a:rPr lang="en-GB" sz="1200" dirty="0"/>
              <a:t>Handles all internal and external communications</a:t>
            </a:r>
          </a:p>
          <a:p>
            <a:pPr marL="571500" lvl="1" indent="-171450">
              <a:buFont typeface="Wingdings" panose="05000000000000000000" pitchFamily="2" charset="2"/>
              <a:buChar char="Ø"/>
            </a:pPr>
            <a:r>
              <a:rPr lang="en-GB" sz="1200" dirty="0"/>
              <a:t>Increase/promote Alumni connectedness with DAA/school</a:t>
            </a:r>
          </a:p>
          <a:p>
            <a:pPr marL="571500" lvl="1" indent="-171450">
              <a:buFont typeface="Wingdings" panose="05000000000000000000" pitchFamily="2" charset="2"/>
              <a:buChar char="Ø"/>
            </a:pPr>
            <a:r>
              <a:rPr lang="en-GB" sz="1200" dirty="0"/>
              <a:t>Increase/promote awareness of the benefits of being a member of DAA  by the time learners graduate</a:t>
            </a:r>
          </a:p>
          <a:p>
            <a:r>
              <a:rPr lang="en-GB" sz="1400" b="1" dirty="0"/>
              <a:t>Activities: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200" dirty="0"/>
              <a:t>Manages communication platforms and social media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200" dirty="0"/>
              <a:t>Responsible for press releases and publications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200" dirty="0"/>
              <a:t>Events Management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200" dirty="0"/>
              <a:t>Writes and distribute content for the Alumni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200" dirty="0"/>
              <a:t>Convene meetings and organise fundraising events</a:t>
            </a:r>
          </a:p>
          <a:p>
            <a:pPr marL="0" indent="0">
              <a:buNone/>
            </a:pPr>
            <a:endParaRPr lang="en-GB" sz="1000" dirty="0"/>
          </a:p>
          <a:p>
            <a:r>
              <a:rPr lang="en-GB" sz="1400" b="1" dirty="0"/>
              <a:t>Convenor: Shumani Nemutshili Cell.  </a:t>
            </a:r>
            <a:r>
              <a:rPr lang="en-GB" sz="1400" b="1" dirty="0" smtClean="0"/>
              <a:t>     </a:t>
            </a:r>
            <a:r>
              <a:rPr lang="en-GB" sz="1400" b="1" dirty="0"/>
              <a:t>Email</a:t>
            </a:r>
            <a:r>
              <a:rPr lang="en-GB" sz="1400" b="1" dirty="0"/>
              <a:t>: </a:t>
            </a:r>
            <a:r>
              <a:rPr lang="en-GB" sz="1400" b="1" dirty="0" smtClean="0">
                <a:hlinkClick r:id="rId2"/>
              </a:rPr>
              <a:t>alumni@dimaniagricschool.org.za</a:t>
            </a:r>
            <a:r>
              <a:rPr lang="en-GB" sz="1400" b="1" dirty="0" smtClean="0"/>
              <a:t> 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193251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5C5AA-51DC-4AE4-8273-A0077D513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Infrastructure &amp; ICT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03906-442D-410A-B408-A05215548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4330" y="1351722"/>
            <a:ext cx="9490282" cy="5075582"/>
          </a:xfrm>
        </p:spPr>
        <p:txBody>
          <a:bodyPr>
            <a:noAutofit/>
          </a:bodyPr>
          <a:lstStyle/>
          <a:p>
            <a:r>
              <a:rPr lang="en-GB" sz="1400" b="1" dirty="0"/>
              <a:t>Structure: </a:t>
            </a:r>
          </a:p>
          <a:p>
            <a:pPr marL="0" indent="0">
              <a:buNone/>
            </a:pPr>
            <a:r>
              <a:rPr lang="en-GB" sz="1200" dirty="0"/>
              <a:t>      Convenor: co-ordinates and convenes meetings of the subcommittee</a:t>
            </a:r>
          </a:p>
          <a:p>
            <a:pPr marL="0" indent="0">
              <a:buNone/>
            </a:pPr>
            <a:r>
              <a:rPr lang="en-GB" sz="1200" dirty="0"/>
              <a:t>       </a:t>
            </a:r>
            <a:r>
              <a:rPr lang="en-GB" sz="1200" b="1" dirty="0"/>
              <a:t>Lead:</a:t>
            </a:r>
            <a:r>
              <a:rPr lang="en-GB" sz="1200" dirty="0"/>
              <a:t> </a:t>
            </a:r>
            <a:r>
              <a:rPr lang="en-GB" sz="1200" dirty="0" smtClean="0"/>
              <a:t>Infrastructure Development </a:t>
            </a:r>
            <a:r>
              <a:rPr lang="en-GB" sz="1200" b="1" dirty="0" smtClean="0"/>
              <a:t>Lead</a:t>
            </a:r>
            <a:r>
              <a:rPr lang="en-GB" sz="1200" b="1" dirty="0"/>
              <a:t>:</a:t>
            </a:r>
            <a:r>
              <a:rPr lang="en-GB" sz="1200" dirty="0"/>
              <a:t> </a:t>
            </a:r>
            <a:r>
              <a:rPr lang="en-GB" sz="1200" dirty="0" smtClean="0"/>
              <a:t>Information Technology</a:t>
            </a:r>
            <a:endParaRPr lang="en-GB" sz="1200" dirty="0"/>
          </a:p>
          <a:p>
            <a:r>
              <a:rPr lang="en-GB" sz="1400" b="1" dirty="0"/>
              <a:t>Key Objectives: </a:t>
            </a:r>
          </a:p>
          <a:p>
            <a:pPr marL="571500" lvl="1" indent="-171450">
              <a:buFont typeface="Wingdings" panose="05000000000000000000" pitchFamily="2" charset="2"/>
              <a:buChar char="Ø"/>
            </a:pPr>
            <a:r>
              <a:rPr lang="en-GB" sz="1200" dirty="0" smtClean="0"/>
              <a:t>Assess and identify infrastructure needs</a:t>
            </a:r>
          </a:p>
          <a:p>
            <a:pPr marL="571500" lvl="1" indent="-171450">
              <a:buFont typeface="Wingdings" panose="05000000000000000000" pitchFamily="2" charset="2"/>
              <a:buChar char="Ø"/>
            </a:pPr>
            <a:r>
              <a:rPr lang="en-GB" sz="1200" dirty="0" smtClean="0"/>
              <a:t>t</a:t>
            </a:r>
          </a:p>
          <a:p>
            <a:r>
              <a:rPr lang="en-GB" sz="1400" b="1" dirty="0" smtClean="0"/>
              <a:t>Activities: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200" dirty="0" smtClean="0"/>
              <a:t>Manages </a:t>
            </a:r>
            <a:r>
              <a:rPr lang="en-GB" sz="1200" dirty="0"/>
              <a:t>communication platforms and social media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200" dirty="0" smtClean="0"/>
              <a:t>R</a:t>
            </a:r>
            <a:endParaRPr lang="en-GB" sz="1000" dirty="0"/>
          </a:p>
          <a:p>
            <a:r>
              <a:rPr lang="en-GB" sz="1400" b="1" dirty="0"/>
              <a:t>Convenor: </a:t>
            </a:r>
            <a:r>
              <a:rPr lang="en-GB" sz="1400" b="1" dirty="0" smtClean="0"/>
              <a:t>Maxwell </a:t>
            </a:r>
            <a:r>
              <a:rPr lang="en-GB" sz="1400" b="1" dirty="0" err="1" smtClean="0"/>
              <a:t>Nemutshili</a:t>
            </a:r>
            <a:r>
              <a:rPr lang="en-GB" sz="1400" b="1" dirty="0" smtClean="0"/>
              <a:t> </a:t>
            </a:r>
            <a:r>
              <a:rPr lang="en-GB" sz="1400" b="1" dirty="0"/>
              <a:t>Cell. </a:t>
            </a:r>
            <a:r>
              <a:rPr lang="en-GB" sz="1400" b="1" dirty="0" smtClean="0"/>
              <a:t> Email: </a:t>
            </a:r>
            <a:r>
              <a:rPr lang="en-GB" sz="1400" b="1" dirty="0" smtClean="0">
                <a:hlinkClick r:id="rId2"/>
              </a:rPr>
              <a:t>alumni@dimaniagricschool.org.za</a:t>
            </a:r>
            <a:r>
              <a:rPr lang="en-GB" sz="1400" b="1" dirty="0" smtClean="0"/>
              <a:t> 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4073860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5C5AA-51DC-4AE4-8273-A0077D513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Sports, Arts &amp; Culture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03906-442D-410A-B408-A05215548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4330" y="1351722"/>
            <a:ext cx="9490282" cy="5075582"/>
          </a:xfrm>
        </p:spPr>
        <p:txBody>
          <a:bodyPr>
            <a:noAutofit/>
          </a:bodyPr>
          <a:lstStyle/>
          <a:p>
            <a:r>
              <a:rPr lang="en-GB" sz="1400" b="1" dirty="0"/>
              <a:t>Structure: </a:t>
            </a:r>
          </a:p>
          <a:p>
            <a:pPr marL="0" indent="0">
              <a:buNone/>
            </a:pPr>
            <a:r>
              <a:rPr lang="en-GB" sz="1200" dirty="0"/>
              <a:t>      Convenor: co-ordinates and convenes meetings of the subcommittee</a:t>
            </a:r>
          </a:p>
          <a:p>
            <a:pPr marL="0" indent="0">
              <a:buNone/>
            </a:pPr>
            <a:r>
              <a:rPr lang="en-GB" sz="1200" dirty="0"/>
              <a:t>       </a:t>
            </a:r>
            <a:r>
              <a:rPr lang="en-GB" sz="1200" b="1" dirty="0"/>
              <a:t>Lead:</a:t>
            </a:r>
            <a:r>
              <a:rPr lang="en-GB" sz="1200" dirty="0"/>
              <a:t> </a:t>
            </a:r>
            <a:r>
              <a:rPr lang="en-GB" sz="1200" dirty="0" smtClean="0"/>
              <a:t>Infrastructure Development </a:t>
            </a:r>
            <a:r>
              <a:rPr lang="en-GB" sz="1200" b="1" dirty="0" smtClean="0"/>
              <a:t>Lead</a:t>
            </a:r>
            <a:r>
              <a:rPr lang="en-GB" sz="1200" b="1" dirty="0"/>
              <a:t>:</a:t>
            </a:r>
            <a:r>
              <a:rPr lang="en-GB" sz="1200" dirty="0"/>
              <a:t> </a:t>
            </a:r>
            <a:r>
              <a:rPr lang="en-GB" sz="1200" dirty="0" smtClean="0"/>
              <a:t>Information Technology</a:t>
            </a:r>
            <a:endParaRPr lang="en-GB" sz="1200" dirty="0"/>
          </a:p>
          <a:p>
            <a:r>
              <a:rPr lang="en-GB" sz="1400" b="1" dirty="0"/>
              <a:t>Key Objectives: </a:t>
            </a:r>
          </a:p>
          <a:p>
            <a:pPr marL="571500" lvl="1" indent="-171450">
              <a:buFont typeface="Wingdings" panose="05000000000000000000" pitchFamily="2" charset="2"/>
              <a:buChar char="Ø"/>
            </a:pPr>
            <a:r>
              <a:rPr lang="en-GB" sz="1200" dirty="0" smtClean="0"/>
              <a:t>Assess and identify infrastructure needs</a:t>
            </a:r>
          </a:p>
          <a:p>
            <a:pPr marL="571500" lvl="1" indent="-171450">
              <a:buFont typeface="Wingdings" panose="05000000000000000000" pitchFamily="2" charset="2"/>
              <a:buChar char="Ø"/>
            </a:pPr>
            <a:r>
              <a:rPr lang="en-GB" sz="1200" dirty="0" smtClean="0"/>
              <a:t>t</a:t>
            </a:r>
          </a:p>
          <a:p>
            <a:r>
              <a:rPr lang="en-GB" sz="1400" b="1" dirty="0" smtClean="0"/>
              <a:t>Activities: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200" dirty="0" smtClean="0"/>
              <a:t>Manages </a:t>
            </a:r>
            <a:r>
              <a:rPr lang="en-GB" sz="1200" dirty="0"/>
              <a:t>communication platforms and social media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200" dirty="0" smtClean="0"/>
              <a:t>R</a:t>
            </a:r>
            <a:endParaRPr lang="en-GB" sz="1000" dirty="0"/>
          </a:p>
          <a:p>
            <a:r>
              <a:rPr lang="en-GB" sz="1400" b="1" dirty="0"/>
              <a:t>Convenor: </a:t>
            </a:r>
            <a:r>
              <a:rPr lang="en-GB" sz="1400" b="1" dirty="0" err="1" smtClean="0"/>
              <a:t>Mukundi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Mushaphi</a:t>
            </a:r>
            <a:r>
              <a:rPr lang="en-GB" sz="1400" b="1" dirty="0" smtClean="0"/>
              <a:t> Cell</a:t>
            </a:r>
            <a:r>
              <a:rPr lang="en-GB" sz="1400" b="1" dirty="0"/>
              <a:t>. </a:t>
            </a:r>
            <a:r>
              <a:rPr lang="en-GB" sz="1400" b="1" dirty="0" smtClean="0"/>
              <a:t>Email</a:t>
            </a:r>
            <a:r>
              <a:rPr lang="en-GB" sz="1400" b="1" dirty="0"/>
              <a:t>: </a:t>
            </a:r>
            <a:r>
              <a:rPr lang="en-GB" sz="1400" b="1" dirty="0" smtClean="0">
                <a:hlinkClick r:id="rId2"/>
              </a:rPr>
              <a:t>alumni@dimaniagricschool.org.za</a:t>
            </a:r>
            <a:r>
              <a:rPr lang="en-GB" sz="1400" b="1" dirty="0" smtClean="0"/>
              <a:t>  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4239438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5C5AA-51DC-4AE4-8273-A0077D513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Education &amp; Learner Support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03906-442D-410A-B408-A05215548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4330" y="1351722"/>
            <a:ext cx="9490282" cy="5075582"/>
          </a:xfrm>
        </p:spPr>
        <p:txBody>
          <a:bodyPr>
            <a:noAutofit/>
          </a:bodyPr>
          <a:lstStyle/>
          <a:p>
            <a:r>
              <a:rPr lang="en-GB" sz="1400" b="1" dirty="0"/>
              <a:t>Structure: </a:t>
            </a:r>
          </a:p>
          <a:p>
            <a:pPr marL="0" indent="0">
              <a:buNone/>
            </a:pPr>
            <a:r>
              <a:rPr lang="en-GB" sz="1200" dirty="0"/>
              <a:t>      Convenor: co-ordinates and convenes meetings of the subcommittee</a:t>
            </a:r>
          </a:p>
          <a:p>
            <a:pPr marL="0" indent="0">
              <a:buNone/>
            </a:pPr>
            <a:r>
              <a:rPr lang="en-GB" sz="1200" dirty="0"/>
              <a:t>       </a:t>
            </a:r>
            <a:r>
              <a:rPr lang="en-GB" sz="1200" b="1" dirty="0"/>
              <a:t>Lead:</a:t>
            </a:r>
            <a:r>
              <a:rPr lang="en-GB" sz="1200" dirty="0"/>
              <a:t> </a:t>
            </a:r>
            <a:r>
              <a:rPr lang="en-GB" sz="1200" dirty="0" smtClean="0"/>
              <a:t>Infrastructure Development </a:t>
            </a:r>
            <a:r>
              <a:rPr lang="en-GB" sz="1200" b="1" dirty="0" smtClean="0"/>
              <a:t>Lead</a:t>
            </a:r>
            <a:r>
              <a:rPr lang="en-GB" sz="1200" b="1" dirty="0"/>
              <a:t>:</a:t>
            </a:r>
            <a:r>
              <a:rPr lang="en-GB" sz="1200" dirty="0"/>
              <a:t> </a:t>
            </a:r>
            <a:r>
              <a:rPr lang="en-GB" sz="1200" dirty="0" smtClean="0"/>
              <a:t>Information Technology</a:t>
            </a:r>
            <a:endParaRPr lang="en-GB" sz="1200" dirty="0"/>
          </a:p>
          <a:p>
            <a:r>
              <a:rPr lang="en-GB" sz="1400" b="1" dirty="0"/>
              <a:t>Key Objectives: </a:t>
            </a:r>
          </a:p>
          <a:p>
            <a:pPr marL="571500" lvl="1" indent="-171450">
              <a:buFont typeface="Wingdings" panose="05000000000000000000" pitchFamily="2" charset="2"/>
              <a:buChar char="Ø"/>
            </a:pPr>
            <a:r>
              <a:rPr lang="en-GB" sz="1200" dirty="0" smtClean="0"/>
              <a:t>Assess and identify infrastructure needs</a:t>
            </a:r>
          </a:p>
          <a:p>
            <a:pPr marL="571500" lvl="1" indent="-171450">
              <a:buFont typeface="Wingdings" panose="05000000000000000000" pitchFamily="2" charset="2"/>
              <a:buChar char="Ø"/>
            </a:pPr>
            <a:r>
              <a:rPr lang="en-GB" sz="1200" dirty="0" smtClean="0"/>
              <a:t>t</a:t>
            </a:r>
          </a:p>
          <a:p>
            <a:r>
              <a:rPr lang="en-GB" sz="1400" b="1" dirty="0" smtClean="0"/>
              <a:t>Activities: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200" dirty="0" smtClean="0"/>
              <a:t>Manages </a:t>
            </a:r>
            <a:r>
              <a:rPr lang="en-GB" sz="1200" dirty="0"/>
              <a:t>communication platforms and social media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200" dirty="0" smtClean="0"/>
              <a:t>R</a:t>
            </a:r>
            <a:endParaRPr lang="en-GB" sz="1000" dirty="0"/>
          </a:p>
          <a:p>
            <a:r>
              <a:rPr lang="en-GB" sz="1400" b="1" dirty="0"/>
              <a:t>Convenor: </a:t>
            </a:r>
            <a:r>
              <a:rPr lang="en-GB" sz="1400" b="1" dirty="0" err="1" smtClean="0"/>
              <a:t>Mulalo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Mathode</a:t>
            </a:r>
            <a:r>
              <a:rPr lang="en-GB" sz="1400" b="1" dirty="0" smtClean="0"/>
              <a:t> Cell</a:t>
            </a:r>
            <a:r>
              <a:rPr lang="en-GB" sz="1400" b="1" dirty="0"/>
              <a:t>. </a:t>
            </a:r>
            <a:r>
              <a:rPr lang="en-GB" sz="1400" b="1" dirty="0" smtClean="0"/>
              <a:t>Email</a:t>
            </a:r>
            <a:r>
              <a:rPr lang="en-GB" sz="1400" b="1" dirty="0"/>
              <a:t>: </a:t>
            </a:r>
            <a:r>
              <a:rPr lang="en-GB" sz="1400" b="1" dirty="0" smtClean="0">
                <a:hlinkClick r:id="rId2"/>
              </a:rPr>
              <a:t>alumni@dimaniagricschool.org.za</a:t>
            </a:r>
            <a:r>
              <a:rPr lang="en-GB" sz="1400" b="1" dirty="0" smtClean="0"/>
              <a:t>  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932692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5C5AA-51DC-4AE4-8273-A0077D513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Finance, Fundraising &amp; Administration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03906-442D-410A-B408-A05215548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4330" y="1351722"/>
            <a:ext cx="9490282" cy="5075582"/>
          </a:xfrm>
        </p:spPr>
        <p:txBody>
          <a:bodyPr>
            <a:noAutofit/>
          </a:bodyPr>
          <a:lstStyle/>
          <a:p>
            <a:r>
              <a:rPr lang="en-GB" sz="1400" b="1" dirty="0"/>
              <a:t>Structure: </a:t>
            </a:r>
          </a:p>
          <a:p>
            <a:pPr marL="0" indent="0">
              <a:buNone/>
            </a:pPr>
            <a:r>
              <a:rPr lang="en-GB" sz="1200" dirty="0"/>
              <a:t>      Convenor: co-ordinates and convenes meetings of the subcommittee</a:t>
            </a:r>
          </a:p>
          <a:p>
            <a:pPr marL="0" indent="0">
              <a:buNone/>
            </a:pPr>
            <a:r>
              <a:rPr lang="en-GB" sz="1200" dirty="0"/>
              <a:t>       </a:t>
            </a:r>
            <a:r>
              <a:rPr lang="en-GB" sz="1200" b="1" dirty="0" smtClean="0"/>
              <a:t>Lead:</a:t>
            </a:r>
            <a:r>
              <a:rPr lang="en-GB" sz="1200" dirty="0"/>
              <a:t> </a:t>
            </a:r>
            <a:r>
              <a:rPr lang="en-GB" sz="1200" dirty="0" smtClean="0"/>
              <a:t>Finance Admin </a:t>
            </a:r>
            <a:r>
              <a:rPr lang="en-GB" sz="1200" b="1" dirty="0" smtClean="0"/>
              <a:t>Lead</a:t>
            </a:r>
            <a:r>
              <a:rPr lang="en-GB" sz="1200" b="1" dirty="0"/>
              <a:t>:</a:t>
            </a:r>
            <a:r>
              <a:rPr lang="en-GB" sz="1200" dirty="0"/>
              <a:t> </a:t>
            </a:r>
            <a:r>
              <a:rPr lang="en-GB" sz="1200" dirty="0" smtClean="0"/>
              <a:t>Fundraising </a:t>
            </a:r>
            <a:endParaRPr lang="en-GB" sz="1200" dirty="0"/>
          </a:p>
          <a:p>
            <a:r>
              <a:rPr lang="en-GB" sz="1400" b="1" dirty="0"/>
              <a:t>Key Objectives: </a:t>
            </a:r>
          </a:p>
          <a:p>
            <a:pPr marL="571500" lvl="1" indent="-171450">
              <a:buFont typeface="Wingdings" panose="05000000000000000000" pitchFamily="2" charset="2"/>
              <a:buChar char="Ø"/>
            </a:pPr>
            <a:r>
              <a:rPr lang="en-GB" sz="1200" dirty="0" smtClean="0"/>
              <a:t>Assess and identify infrastructure needs</a:t>
            </a:r>
          </a:p>
          <a:p>
            <a:pPr marL="571500" lvl="1" indent="-171450">
              <a:buFont typeface="Wingdings" panose="05000000000000000000" pitchFamily="2" charset="2"/>
              <a:buChar char="Ø"/>
            </a:pPr>
            <a:r>
              <a:rPr lang="en-GB" sz="1200" dirty="0" smtClean="0"/>
              <a:t>t</a:t>
            </a:r>
          </a:p>
          <a:p>
            <a:r>
              <a:rPr lang="en-GB" sz="1400" b="1" dirty="0" smtClean="0"/>
              <a:t>Activities: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200" dirty="0" smtClean="0"/>
              <a:t>Manages </a:t>
            </a:r>
            <a:r>
              <a:rPr lang="en-GB" sz="1200" dirty="0"/>
              <a:t>communication platforms and social media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200" dirty="0" smtClean="0"/>
              <a:t>R</a:t>
            </a:r>
            <a:endParaRPr lang="en-GB" sz="1000" dirty="0"/>
          </a:p>
          <a:p>
            <a:r>
              <a:rPr lang="en-GB" sz="1400" b="1" dirty="0"/>
              <a:t>Convenor: </a:t>
            </a:r>
            <a:r>
              <a:rPr lang="en-GB" sz="1400" b="1" dirty="0" smtClean="0"/>
              <a:t>Judith </a:t>
            </a:r>
            <a:r>
              <a:rPr lang="en-GB" sz="1400" b="1" dirty="0" err="1" smtClean="0"/>
              <a:t>Ramuthaga</a:t>
            </a:r>
            <a:r>
              <a:rPr lang="en-GB" sz="1400" b="1" dirty="0" smtClean="0"/>
              <a:t> Cell</a:t>
            </a:r>
            <a:r>
              <a:rPr lang="en-GB" sz="1400" b="1" dirty="0"/>
              <a:t>. </a:t>
            </a:r>
            <a:r>
              <a:rPr lang="en-GB" sz="1400" b="1" dirty="0" smtClean="0"/>
              <a:t>Email</a:t>
            </a:r>
            <a:r>
              <a:rPr lang="en-GB" sz="1400" b="1" dirty="0"/>
              <a:t>: </a:t>
            </a:r>
            <a:r>
              <a:rPr lang="en-GB" sz="1400" b="1" dirty="0" smtClean="0">
                <a:hlinkClick r:id="rId2"/>
              </a:rPr>
              <a:t>alumni@dimaniagricschool.org.za</a:t>
            </a:r>
            <a:r>
              <a:rPr lang="en-GB" sz="1400" b="1" dirty="0" smtClean="0"/>
              <a:t>  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390858218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68A24B18E2A14D9046C25F31FE6CEA" ma:contentTypeVersion="13" ma:contentTypeDescription="Create a new document." ma:contentTypeScope="" ma:versionID="76e3580e9a7eac47aaaa82bd360bc1b9">
  <xsd:schema xmlns:xsd="http://www.w3.org/2001/XMLSchema" xmlns:xs="http://www.w3.org/2001/XMLSchema" xmlns:p="http://schemas.microsoft.com/office/2006/metadata/properties" xmlns:ns3="fc4badbe-83d5-41d9-b026-396ca67a4547" xmlns:ns4="76ddb9a3-9140-46ac-b9b1-5d43ae7f50bb" targetNamespace="http://schemas.microsoft.com/office/2006/metadata/properties" ma:root="true" ma:fieldsID="0cfb703823a37a8d9ad39875bd57d61e" ns3:_="" ns4:_="">
    <xsd:import namespace="fc4badbe-83d5-41d9-b026-396ca67a4547"/>
    <xsd:import namespace="76ddb9a3-9140-46ac-b9b1-5d43ae7f50b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badbe-83d5-41d9-b026-396ca67a45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ddb9a3-9140-46ac-b9b1-5d43ae7f50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C6C5A4-9A94-4BB3-A87B-22FBDA8834A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22D50C-584C-463C-B6E9-BDEB78A9A5E0}">
  <ds:schemaRefs>
    <ds:schemaRef ds:uri="http://www.w3.org/XML/1998/namespace"/>
    <ds:schemaRef ds:uri="http://schemas.microsoft.com/office/2006/documentManagement/types"/>
    <ds:schemaRef ds:uri="76ddb9a3-9140-46ac-b9b1-5d43ae7f50bb"/>
    <ds:schemaRef ds:uri="http://purl.org/dc/terms/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fc4badbe-83d5-41d9-b026-396ca67a4547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B9978EF-4A1C-4603-AD88-03612587D6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4badbe-83d5-41d9-b026-396ca67a4547"/>
    <ds:schemaRef ds:uri="76ddb9a3-9140-46ac-b9b1-5d43ae7f50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93</TotalTime>
  <Words>315</Words>
  <Application>Microsoft Office PowerPoint</Application>
  <PresentationFormat>Widescreen</PresentationFormat>
  <Paragraphs>61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Wingdings</vt:lpstr>
      <vt:lpstr>Wingdings 3</vt:lpstr>
      <vt:lpstr>Wisp</vt:lpstr>
      <vt:lpstr>Communication, Marketing &amp; Events</vt:lpstr>
      <vt:lpstr>Infrastructure &amp; ICT</vt:lpstr>
      <vt:lpstr>Sports, Arts &amp; Culture</vt:lpstr>
      <vt:lpstr>Education &amp; Learner Support</vt:lpstr>
      <vt:lpstr>Finance, Fundraising &amp; Administration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&lt;&lt;Subcommittee name&gt;&gt;&gt;</dc:title>
  <dc:creator>Ramuthaga, Judith /ZA</dc:creator>
  <cp:lastModifiedBy>Takalani Nethengwe</cp:lastModifiedBy>
  <cp:revision>13</cp:revision>
  <dcterms:created xsi:type="dcterms:W3CDTF">2020-07-14T16:32:17Z</dcterms:created>
  <dcterms:modified xsi:type="dcterms:W3CDTF">2021-04-07T12:12:56Z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0x0101008768A24B18E2A14D9046C25F31FE6CEA</vt:lpwstr>
  </property>
</Properties>
</file>